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350" r:id="rId2"/>
    <p:sldId id="354" r:id="rId3"/>
    <p:sldId id="351" r:id="rId4"/>
    <p:sldId id="355" r:id="rId5"/>
    <p:sldId id="356" r:id="rId6"/>
    <p:sldId id="352" r:id="rId7"/>
    <p:sldId id="353" r:id="rId8"/>
    <p:sldId id="357" r:id="rId9"/>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B036"/>
    <a:srgbClr val="2F0DF9"/>
    <a:srgbClr val="43C386"/>
    <a:srgbClr val="DB2BAD"/>
    <a:srgbClr val="57B031"/>
    <a:srgbClr val="82AF38"/>
    <a:srgbClr val="48B40C"/>
    <a:srgbClr val="CDCDCD"/>
    <a:srgbClr val="A9A9A9"/>
    <a:srgbClr val="3957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59" autoAdjust="0"/>
    <p:restoredTop sz="94660" autoAdjust="0"/>
  </p:normalViewPr>
  <p:slideViewPr>
    <p:cSldViewPr snapToGrid="0">
      <p:cViewPr varScale="1">
        <p:scale>
          <a:sx n="112" d="100"/>
          <a:sy n="112" d="100"/>
        </p:scale>
        <p:origin x="90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ADBB6A2D-67E3-40CF-B692-AED7767B5627}" type="datetimeFigureOut">
              <a:rPr lang="de-DE" smtClean="0"/>
              <a:t>16.01.2019</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32188CD-3E11-4263-9E9B-CEE9CDE798FE}" type="slidenum">
              <a:rPr lang="de-DE" smtClean="0"/>
              <a:t>‹Nr.›</a:t>
            </a:fld>
            <a:endParaRPr lang="de-DE"/>
          </a:p>
        </p:txBody>
      </p:sp>
    </p:spTree>
    <p:extLst>
      <p:ext uri="{BB962C8B-B14F-4D97-AF65-F5344CB8AC3E}">
        <p14:creationId xmlns:p14="http://schemas.microsoft.com/office/powerpoint/2010/main" val="2459300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A87B3B6-7227-4174-8AC1-B6A3E865F58F}" type="datetimeFigureOut">
              <a:rPr lang="de-DE" smtClean="0"/>
              <a:t>16.01.2019</a:t>
            </a:fld>
            <a:endParaRPr lang="de-DE" dirty="0"/>
          </a:p>
        </p:txBody>
      </p:sp>
      <p:sp>
        <p:nvSpPr>
          <p:cNvPr id="4" name="Folienbildplatzhalt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70BD4E2-B95C-4A66-B460-7CB324B03FD0}" type="slidenum">
              <a:rPr lang="de-DE" smtClean="0"/>
              <a:t>‹Nr.›</a:t>
            </a:fld>
            <a:endParaRPr lang="de-DE" dirty="0"/>
          </a:p>
        </p:txBody>
      </p:sp>
    </p:spTree>
    <p:extLst>
      <p:ext uri="{BB962C8B-B14F-4D97-AF65-F5344CB8AC3E}">
        <p14:creationId xmlns:p14="http://schemas.microsoft.com/office/powerpoint/2010/main" val="2308539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1</a:t>
            </a:fld>
            <a:endParaRPr lang="de-DE" dirty="0"/>
          </a:p>
        </p:txBody>
      </p:sp>
    </p:spTree>
    <p:extLst>
      <p:ext uri="{BB962C8B-B14F-4D97-AF65-F5344CB8AC3E}">
        <p14:creationId xmlns:p14="http://schemas.microsoft.com/office/powerpoint/2010/main" val="586739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2</a:t>
            </a:fld>
            <a:endParaRPr lang="de-DE" dirty="0"/>
          </a:p>
        </p:txBody>
      </p:sp>
    </p:spTree>
    <p:extLst>
      <p:ext uri="{BB962C8B-B14F-4D97-AF65-F5344CB8AC3E}">
        <p14:creationId xmlns:p14="http://schemas.microsoft.com/office/powerpoint/2010/main" val="1858652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3</a:t>
            </a:fld>
            <a:endParaRPr lang="de-DE" dirty="0"/>
          </a:p>
        </p:txBody>
      </p:sp>
    </p:spTree>
    <p:extLst>
      <p:ext uri="{BB962C8B-B14F-4D97-AF65-F5344CB8AC3E}">
        <p14:creationId xmlns:p14="http://schemas.microsoft.com/office/powerpoint/2010/main" val="586739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4</a:t>
            </a:fld>
            <a:endParaRPr lang="de-DE" dirty="0"/>
          </a:p>
        </p:txBody>
      </p:sp>
    </p:spTree>
    <p:extLst>
      <p:ext uri="{BB962C8B-B14F-4D97-AF65-F5344CB8AC3E}">
        <p14:creationId xmlns:p14="http://schemas.microsoft.com/office/powerpoint/2010/main" val="83937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5</a:t>
            </a:fld>
            <a:endParaRPr lang="de-DE" dirty="0"/>
          </a:p>
        </p:txBody>
      </p:sp>
    </p:spTree>
    <p:extLst>
      <p:ext uri="{BB962C8B-B14F-4D97-AF65-F5344CB8AC3E}">
        <p14:creationId xmlns:p14="http://schemas.microsoft.com/office/powerpoint/2010/main" val="4213182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6</a:t>
            </a:fld>
            <a:endParaRPr lang="de-DE" dirty="0"/>
          </a:p>
        </p:txBody>
      </p:sp>
    </p:spTree>
    <p:extLst>
      <p:ext uri="{BB962C8B-B14F-4D97-AF65-F5344CB8AC3E}">
        <p14:creationId xmlns:p14="http://schemas.microsoft.com/office/powerpoint/2010/main" val="586739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7</a:t>
            </a:fld>
            <a:endParaRPr lang="de-DE" dirty="0"/>
          </a:p>
        </p:txBody>
      </p:sp>
    </p:spTree>
    <p:extLst>
      <p:ext uri="{BB962C8B-B14F-4D97-AF65-F5344CB8AC3E}">
        <p14:creationId xmlns:p14="http://schemas.microsoft.com/office/powerpoint/2010/main" val="586739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1241425"/>
            <a:ext cx="446405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70BD4E2-B95C-4A66-B460-7CB324B03FD0}" type="slidenum">
              <a:rPr lang="de-DE" smtClean="0"/>
              <a:t>8</a:t>
            </a:fld>
            <a:endParaRPr lang="de-DE" dirty="0"/>
          </a:p>
        </p:txBody>
      </p:sp>
    </p:spTree>
    <p:extLst>
      <p:ext uri="{BB962C8B-B14F-4D97-AF65-F5344CB8AC3E}">
        <p14:creationId xmlns:p14="http://schemas.microsoft.com/office/powerpoint/2010/main" val="2769325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3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r>
              <a:rPr lang="de-DE" dirty="0"/>
              <a:t>07.11.2016</a:t>
            </a:r>
          </a:p>
        </p:txBody>
      </p:sp>
      <p:sp>
        <p:nvSpPr>
          <p:cNvPr id="5" name="Fußzeilenplatzhalter 4"/>
          <p:cNvSpPr>
            <a:spLocks noGrp="1"/>
          </p:cNvSpPr>
          <p:nvPr>
            <p:ph type="ftr" sz="quarter" idx="11"/>
          </p:nvPr>
        </p:nvSpPr>
        <p:spPr/>
        <p:txBody>
          <a:bodyPr/>
          <a:lstStyle/>
          <a:p>
            <a:r>
              <a:rPr lang="de-DE" dirty="0"/>
              <a:t>Klimawandel findet Stadt</a:t>
            </a:r>
          </a:p>
        </p:txBody>
      </p:sp>
      <p:sp>
        <p:nvSpPr>
          <p:cNvPr id="6" name="Foliennummernplatzhalter 5"/>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824376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dirty="0"/>
              <a:t>07.11.2016</a:t>
            </a:r>
          </a:p>
        </p:txBody>
      </p:sp>
      <p:sp>
        <p:nvSpPr>
          <p:cNvPr id="5" name="Fußzeilenplatzhalter 4"/>
          <p:cNvSpPr>
            <a:spLocks noGrp="1"/>
          </p:cNvSpPr>
          <p:nvPr>
            <p:ph type="ftr" sz="quarter" idx="11"/>
          </p:nvPr>
        </p:nvSpPr>
        <p:spPr/>
        <p:txBody>
          <a:bodyPr/>
          <a:lstStyle/>
          <a:p>
            <a:r>
              <a:rPr lang="de-DE" dirty="0"/>
              <a:t>Klimawandel findet Stadt</a:t>
            </a:r>
          </a:p>
        </p:txBody>
      </p:sp>
      <p:sp>
        <p:nvSpPr>
          <p:cNvPr id="6" name="Foliennummernplatzhalter 5"/>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378448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48"/>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48"/>
            <a:ext cx="80772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dirty="0"/>
              <a:t>07.11.2016</a:t>
            </a:r>
          </a:p>
        </p:txBody>
      </p:sp>
      <p:sp>
        <p:nvSpPr>
          <p:cNvPr id="5" name="Fußzeilenplatzhalter 4"/>
          <p:cNvSpPr>
            <a:spLocks noGrp="1"/>
          </p:cNvSpPr>
          <p:nvPr>
            <p:ph type="ftr" sz="quarter" idx="11"/>
          </p:nvPr>
        </p:nvSpPr>
        <p:spPr/>
        <p:txBody>
          <a:bodyPr/>
          <a:lstStyle/>
          <a:p>
            <a:r>
              <a:rPr lang="de-DE" dirty="0"/>
              <a:t>Klimawandel findet Stadt</a:t>
            </a:r>
          </a:p>
        </p:txBody>
      </p:sp>
      <p:sp>
        <p:nvSpPr>
          <p:cNvPr id="6" name="Foliennummernplatzhalter 5"/>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1804016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r>
              <a:rPr lang="de-DE" dirty="0"/>
              <a:t>07.11.2016</a:t>
            </a:r>
          </a:p>
        </p:txBody>
      </p:sp>
      <p:sp>
        <p:nvSpPr>
          <p:cNvPr id="5" name="Fußzeilenplatzhalter 4"/>
          <p:cNvSpPr>
            <a:spLocks noGrp="1"/>
          </p:cNvSpPr>
          <p:nvPr>
            <p:ph type="ftr" sz="quarter" idx="11"/>
          </p:nvPr>
        </p:nvSpPr>
        <p:spPr/>
        <p:txBody>
          <a:bodyPr/>
          <a:lstStyle/>
          <a:p>
            <a:r>
              <a:rPr lang="de-DE" dirty="0"/>
              <a:t>Klimawandel findet Stadt</a:t>
            </a:r>
          </a:p>
        </p:txBody>
      </p:sp>
      <p:sp>
        <p:nvSpPr>
          <p:cNvPr id="6" name="Foliennummernplatzhalter 5"/>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301759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10"/>
            <a:ext cx="7772400" cy="1362075"/>
          </a:xfrm>
        </p:spPr>
        <p:txBody>
          <a:bodyPr anchor="t"/>
          <a:lstStyle>
            <a:lvl1pPr algn="l">
              <a:defRPr sz="3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r>
              <a:rPr lang="de-DE" dirty="0"/>
              <a:t>07.11.2016</a:t>
            </a:r>
          </a:p>
        </p:txBody>
      </p:sp>
      <p:sp>
        <p:nvSpPr>
          <p:cNvPr id="5" name="Fußzeilenplatzhalter 4"/>
          <p:cNvSpPr>
            <a:spLocks noGrp="1"/>
          </p:cNvSpPr>
          <p:nvPr>
            <p:ph type="ftr" sz="quarter" idx="11"/>
          </p:nvPr>
        </p:nvSpPr>
        <p:spPr/>
        <p:txBody>
          <a:bodyPr/>
          <a:lstStyle/>
          <a:p>
            <a:r>
              <a:rPr lang="de-DE" dirty="0"/>
              <a:t>Klimawandel findet Stadt</a:t>
            </a:r>
          </a:p>
        </p:txBody>
      </p:sp>
      <p:sp>
        <p:nvSpPr>
          <p:cNvPr id="6" name="Foliennummernplatzhalter 5"/>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1665364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6"/>
            <a:ext cx="54102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600206"/>
            <a:ext cx="54102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r>
              <a:rPr lang="de-DE" dirty="0"/>
              <a:t>07.11.2016</a:t>
            </a:r>
          </a:p>
        </p:txBody>
      </p:sp>
      <p:sp>
        <p:nvSpPr>
          <p:cNvPr id="6" name="Fußzeilenplatzhalter 5"/>
          <p:cNvSpPr>
            <a:spLocks noGrp="1"/>
          </p:cNvSpPr>
          <p:nvPr>
            <p:ph type="ftr" sz="quarter" idx="11"/>
          </p:nvPr>
        </p:nvSpPr>
        <p:spPr/>
        <p:txBody>
          <a:bodyPr/>
          <a:lstStyle/>
          <a:p>
            <a:r>
              <a:rPr lang="de-DE" dirty="0"/>
              <a:t>Klimawandel findet Stadt</a:t>
            </a:r>
          </a:p>
        </p:txBody>
      </p:sp>
      <p:sp>
        <p:nvSpPr>
          <p:cNvPr id="7" name="Foliennummernplatzhalter 6"/>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3749166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30"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45030"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r>
              <a:rPr lang="de-DE" dirty="0"/>
              <a:t>07.11.2016</a:t>
            </a:r>
          </a:p>
        </p:txBody>
      </p:sp>
      <p:sp>
        <p:nvSpPr>
          <p:cNvPr id="8" name="Fußzeilenplatzhalter 7"/>
          <p:cNvSpPr>
            <a:spLocks noGrp="1"/>
          </p:cNvSpPr>
          <p:nvPr>
            <p:ph type="ftr" sz="quarter" idx="11"/>
          </p:nvPr>
        </p:nvSpPr>
        <p:spPr/>
        <p:txBody>
          <a:bodyPr/>
          <a:lstStyle/>
          <a:p>
            <a:r>
              <a:rPr lang="de-DE" dirty="0"/>
              <a:t>Klimawandel findet Stadt</a:t>
            </a:r>
          </a:p>
        </p:txBody>
      </p:sp>
      <p:sp>
        <p:nvSpPr>
          <p:cNvPr id="9" name="Foliennummernplatzhalter 8"/>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2864074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de-DE" dirty="0"/>
              <a:t>07.11.2016</a:t>
            </a:r>
          </a:p>
        </p:txBody>
      </p:sp>
      <p:sp>
        <p:nvSpPr>
          <p:cNvPr id="4" name="Fußzeilenplatzhalter 3"/>
          <p:cNvSpPr>
            <a:spLocks noGrp="1"/>
          </p:cNvSpPr>
          <p:nvPr>
            <p:ph type="ftr" sz="quarter" idx="11"/>
          </p:nvPr>
        </p:nvSpPr>
        <p:spPr/>
        <p:txBody>
          <a:bodyPr/>
          <a:lstStyle/>
          <a:p>
            <a:r>
              <a:rPr lang="de-DE" dirty="0"/>
              <a:t>Klimawandel findet Stadt</a:t>
            </a:r>
          </a:p>
        </p:txBody>
      </p:sp>
      <p:sp>
        <p:nvSpPr>
          <p:cNvPr id="5" name="Foliennummernplatzhalter 4"/>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1334505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07.11.2016</a:t>
            </a:r>
          </a:p>
        </p:txBody>
      </p:sp>
      <p:sp>
        <p:nvSpPr>
          <p:cNvPr id="3" name="Fußzeilenplatzhalter 2"/>
          <p:cNvSpPr>
            <a:spLocks noGrp="1"/>
          </p:cNvSpPr>
          <p:nvPr>
            <p:ph type="ftr" sz="quarter" idx="11"/>
          </p:nvPr>
        </p:nvSpPr>
        <p:spPr/>
        <p:txBody>
          <a:bodyPr/>
          <a:lstStyle/>
          <a:p>
            <a:r>
              <a:rPr lang="de-DE" dirty="0"/>
              <a:t>Klimawandel findet Stadt</a:t>
            </a:r>
          </a:p>
        </p:txBody>
      </p:sp>
      <p:sp>
        <p:nvSpPr>
          <p:cNvPr id="4" name="Foliennummernplatzhalter 3"/>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2815947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273050"/>
            <a:ext cx="3008313" cy="1162050"/>
          </a:xfrm>
        </p:spPr>
        <p:txBody>
          <a:bodyPr anchor="b"/>
          <a:lstStyle>
            <a:lvl1pPr algn="l">
              <a:defRPr sz="1500" b="1"/>
            </a:lvl1pPr>
          </a:lstStyle>
          <a:p>
            <a:r>
              <a:rPr lang="de-DE"/>
              <a:t>Titelmasterformat durch Klicken bearbeiten</a:t>
            </a:r>
          </a:p>
        </p:txBody>
      </p:sp>
      <p:sp>
        <p:nvSpPr>
          <p:cNvPr id="3" name="Inhaltsplatzhalter 2"/>
          <p:cNvSpPr>
            <a:spLocks noGrp="1"/>
          </p:cNvSpPr>
          <p:nvPr>
            <p:ph idx="1"/>
          </p:nvPr>
        </p:nvSpPr>
        <p:spPr>
          <a:xfrm>
            <a:off x="3575050" y="273060"/>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de-DE"/>
              <a:t>Textmasterformat bearbeiten</a:t>
            </a:r>
          </a:p>
        </p:txBody>
      </p:sp>
      <p:sp>
        <p:nvSpPr>
          <p:cNvPr id="5" name="Datumsplatzhalter 4"/>
          <p:cNvSpPr>
            <a:spLocks noGrp="1"/>
          </p:cNvSpPr>
          <p:nvPr>
            <p:ph type="dt" sz="half" idx="10"/>
          </p:nvPr>
        </p:nvSpPr>
        <p:spPr/>
        <p:txBody>
          <a:bodyPr/>
          <a:lstStyle/>
          <a:p>
            <a:r>
              <a:rPr lang="de-DE" dirty="0"/>
              <a:t>07.11.2016</a:t>
            </a:r>
          </a:p>
        </p:txBody>
      </p:sp>
      <p:sp>
        <p:nvSpPr>
          <p:cNvPr id="6" name="Fußzeilenplatzhalter 5"/>
          <p:cNvSpPr>
            <a:spLocks noGrp="1"/>
          </p:cNvSpPr>
          <p:nvPr>
            <p:ph type="ftr" sz="quarter" idx="11"/>
          </p:nvPr>
        </p:nvSpPr>
        <p:spPr/>
        <p:txBody>
          <a:bodyPr/>
          <a:lstStyle/>
          <a:p>
            <a:r>
              <a:rPr lang="de-DE" dirty="0"/>
              <a:t>Klimawandel findet Stadt</a:t>
            </a:r>
          </a:p>
        </p:txBody>
      </p:sp>
      <p:sp>
        <p:nvSpPr>
          <p:cNvPr id="7" name="Foliennummernplatzhalter 6"/>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3136181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5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de-DE"/>
              <a:t>Textmasterformat bearbeiten</a:t>
            </a:r>
          </a:p>
        </p:txBody>
      </p:sp>
      <p:sp>
        <p:nvSpPr>
          <p:cNvPr id="5" name="Datumsplatzhalter 4"/>
          <p:cNvSpPr>
            <a:spLocks noGrp="1"/>
          </p:cNvSpPr>
          <p:nvPr>
            <p:ph type="dt" sz="half" idx="10"/>
          </p:nvPr>
        </p:nvSpPr>
        <p:spPr/>
        <p:txBody>
          <a:bodyPr/>
          <a:lstStyle/>
          <a:p>
            <a:r>
              <a:rPr lang="de-DE" dirty="0"/>
              <a:t>07.11.2016</a:t>
            </a:r>
          </a:p>
        </p:txBody>
      </p:sp>
      <p:sp>
        <p:nvSpPr>
          <p:cNvPr id="6" name="Fußzeilenplatzhalter 5"/>
          <p:cNvSpPr>
            <a:spLocks noGrp="1"/>
          </p:cNvSpPr>
          <p:nvPr>
            <p:ph type="ftr" sz="quarter" idx="11"/>
          </p:nvPr>
        </p:nvSpPr>
        <p:spPr/>
        <p:txBody>
          <a:bodyPr/>
          <a:lstStyle/>
          <a:p>
            <a:r>
              <a:rPr lang="de-DE" dirty="0"/>
              <a:t>Klimawandel findet Stadt</a:t>
            </a:r>
          </a:p>
        </p:txBody>
      </p:sp>
      <p:sp>
        <p:nvSpPr>
          <p:cNvPr id="7" name="Foliennummernplatzhalter 6"/>
          <p:cNvSpPr>
            <a:spLocks noGrp="1"/>
          </p:cNvSpPr>
          <p:nvPr>
            <p:ph type="sldNum" sz="quarter" idx="12"/>
          </p:nvPr>
        </p:nvSpPr>
        <p:spPr/>
        <p:txBody>
          <a:bodyPr/>
          <a:lstStyle/>
          <a:p>
            <a:fld id="{D0163D6F-5E3A-484B-BFF3-82A03709CF81}" type="slidenum">
              <a:rPr lang="de-DE" smtClean="0"/>
              <a:t>‹Nr.›</a:t>
            </a:fld>
            <a:endParaRPr lang="de-DE" dirty="0"/>
          </a:p>
        </p:txBody>
      </p:sp>
    </p:spTree>
    <p:extLst>
      <p:ext uri="{BB962C8B-B14F-4D97-AF65-F5344CB8AC3E}">
        <p14:creationId xmlns:p14="http://schemas.microsoft.com/office/powerpoint/2010/main" val="3570264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DE" dirty="0"/>
              <a:t>07.11.2016</a:t>
            </a:r>
          </a:p>
        </p:txBody>
      </p:sp>
      <p:sp>
        <p:nvSpPr>
          <p:cNvPr id="5" name="Fußzeilenplatzhalter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de-DE" dirty="0"/>
              <a:t>Klimawandel findet Stadt</a:t>
            </a:r>
          </a:p>
        </p:txBody>
      </p:sp>
      <p:sp>
        <p:nvSpPr>
          <p:cNvPr id="6" name="Foliennummernplatzhalter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163D6F-5E3A-484B-BFF3-82A03709CF81}" type="slidenum">
              <a:rPr lang="de-DE" smtClean="0"/>
              <a:t>‹Nr.›</a:t>
            </a:fld>
            <a:endParaRPr lang="de-DE" dirty="0"/>
          </a:p>
        </p:txBody>
      </p:sp>
    </p:spTree>
    <p:extLst>
      <p:ext uri="{BB962C8B-B14F-4D97-AF65-F5344CB8AC3E}">
        <p14:creationId xmlns:p14="http://schemas.microsoft.com/office/powerpoint/2010/main" val="3397198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a:t>
            </a:r>
            <a:r>
              <a:rPr lang="de-DE" sz="2000" dirty="0" err="1" smtClean="0">
                <a:solidFill>
                  <a:schemeClr val="bg1">
                    <a:lumMod val="50000"/>
                  </a:schemeClr>
                </a:solidFill>
              </a:rPr>
              <a:t>UmweltaktivistIn</a:t>
            </a:r>
            <a:r>
              <a:rPr lang="de-DE" sz="2000" dirty="0" smtClean="0">
                <a:solidFill>
                  <a:schemeClr val="bg1">
                    <a:lumMod val="50000"/>
                  </a:schemeClr>
                </a:solidFill>
              </a:rPr>
              <a:t> </a:t>
            </a:r>
            <a:endParaRPr lang="de-DE" sz="2000" dirty="0">
              <a:solidFill>
                <a:schemeClr val="bg1">
                  <a:lumMod val="50000"/>
                </a:schemeClr>
              </a:solidFill>
            </a:endParaRPr>
          </a:p>
        </p:txBody>
      </p:sp>
      <p:sp>
        <p:nvSpPr>
          <p:cNvPr id="13" name="Textfeld 12">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
        <p:nvSpPr>
          <p:cNvPr id="14" name="Textfeld 13"/>
          <p:cNvSpPr txBox="1"/>
          <p:nvPr/>
        </p:nvSpPr>
        <p:spPr>
          <a:xfrm>
            <a:off x="3948083" y="1336532"/>
            <a:ext cx="4710793" cy="2862322"/>
          </a:xfrm>
          <a:prstGeom prst="rect">
            <a:avLst/>
          </a:prstGeom>
          <a:noFill/>
        </p:spPr>
        <p:txBody>
          <a:bodyPr wrap="square" rtlCol="0">
            <a:spAutoFit/>
          </a:bodyPr>
          <a:lstStyle/>
          <a:p>
            <a:pPr algn="just"/>
            <a:r>
              <a:rPr lang="de-DE" sz="2000" dirty="0" smtClean="0">
                <a:solidFill>
                  <a:schemeClr val="tx1">
                    <a:lumMod val="75000"/>
                    <a:lumOff val="25000"/>
                  </a:schemeClr>
                </a:solidFill>
              </a:rPr>
              <a:t>Die Folgen des Klimawandels nehme ich als Bedrohung wahr. Die Politik und in diesem Sinne die Städte an sich müssten eine viel größere Rolle spielen und mehr </a:t>
            </a:r>
            <a:r>
              <a:rPr lang="de-DE" sz="2000" dirty="0">
                <a:solidFill>
                  <a:schemeClr val="tx1">
                    <a:lumMod val="75000"/>
                    <a:lumOff val="25000"/>
                  </a:schemeClr>
                </a:solidFill>
              </a:rPr>
              <a:t>Handlungsspielraum bekommen  </a:t>
            </a:r>
            <a:r>
              <a:rPr lang="de-DE" sz="2000" dirty="0" smtClean="0">
                <a:solidFill>
                  <a:schemeClr val="tx1">
                    <a:lumMod val="75000"/>
                    <a:lumOff val="25000"/>
                  </a:schemeClr>
                </a:solidFill>
              </a:rPr>
              <a:t>– nicht nur die Wirtschaft. Nachhaltigkeit sollte auch bei der Stadtplanung im Vordergrund stehen, z. B. durch mehr Grün- oder Wasserflächen.</a:t>
            </a:r>
            <a:endParaRPr lang="de-DE" sz="2000" dirty="0">
              <a:solidFill>
                <a:schemeClr val="tx1">
                  <a:lumMod val="75000"/>
                  <a:lumOff val="25000"/>
                </a:schemeClr>
              </a:solidFill>
            </a:endParaRPr>
          </a:p>
        </p:txBody>
      </p:sp>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827" y="844530"/>
            <a:ext cx="2883408" cy="5602720"/>
          </a:xfrm>
          <a:prstGeom prst="rect">
            <a:avLst/>
          </a:prstGeom>
        </p:spPr>
      </p:pic>
      <p:sp>
        <p:nvSpPr>
          <p:cNvPr id="5" name="Abgerundete rechteckige Legende 4"/>
          <p:cNvSpPr/>
          <p:nvPr/>
        </p:nvSpPr>
        <p:spPr>
          <a:xfrm>
            <a:off x="3822192" y="1110343"/>
            <a:ext cx="4962579" cy="3314700"/>
          </a:xfrm>
          <a:prstGeom prst="wedgeRoundRectCallout">
            <a:avLst>
              <a:gd name="adj1" fmla="val -59330"/>
              <a:gd name="adj2" fmla="val -22968"/>
              <a:gd name="adj3" fmla="val 16667"/>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27346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a:t>
            </a:r>
            <a:r>
              <a:rPr lang="de-DE" sz="2000" dirty="0" err="1" smtClean="0">
                <a:solidFill>
                  <a:schemeClr val="bg1">
                    <a:lumMod val="50000"/>
                  </a:schemeClr>
                </a:solidFill>
              </a:rPr>
              <a:t>UmweltaktivistIn</a:t>
            </a:r>
            <a:r>
              <a:rPr lang="de-DE" sz="2000" dirty="0" smtClean="0">
                <a:solidFill>
                  <a:schemeClr val="bg1">
                    <a:lumMod val="50000"/>
                  </a:schemeClr>
                </a:solidFill>
              </a:rPr>
              <a:t> </a:t>
            </a:r>
            <a:endParaRPr lang="de-DE" sz="2000" dirty="0">
              <a:solidFill>
                <a:schemeClr val="bg1">
                  <a:lumMod val="50000"/>
                </a:schemeClr>
              </a:solidFill>
            </a:endParaRPr>
          </a:p>
        </p:txBody>
      </p:sp>
      <p:sp>
        <p:nvSpPr>
          <p:cNvPr id="2" name="Textfeld 1"/>
          <p:cNvSpPr txBox="1"/>
          <p:nvPr/>
        </p:nvSpPr>
        <p:spPr>
          <a:xfrm>
            <a:off x="1096307" y="2055941"/>
            <a:ext cx="6966113" cy="3132773"/>
          </a:xfrm>
          <a:prstGeom prst="round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dirty="0" smtClean="0"/>
              <a:t>Dir sind unteranderem folgende Punkte bei der Stadtplanung wichtig:</a:t>
            </a:r>
          </a:p>
          <a:p>
            <a:endParaRPr lang="de-DE" sz="2000" dirty="0" smtClean="0"/>
          </a:p>
          <a:p>
            <a:pPr marL="285750" lvl="0" indent="-285750">
              <a:buFont typeface="Arial" panose="020B0604020202020204" pitchFamily="34" charset="0"/>
              <a:buChar char="•"/>
            </a:pPr>
            <a:r>
              <a:rPr lang="de-DE" sz="2000" dirty="0"/>
              <a:t>Geringe Luftverschmutzung</a:t>
            </a:r>
          </a:p>
          <a:p>
            <a:pPr marL="285750" lvl="0" indent="-285750">
              <a:buFont typeface="Arial" panose="020B0604020202020204" pitchFamily="34" charset="0"/>
              <a:buChar char="•"/>
            </a:pPr>
            <a:r>
              <a:rPr lang="de-DE" sz="2000" dirty="0"/>
              <a:t>Viele Grünanlagen</a:t>
            </a:r>
          </a:p>
          <a:p>
            <a:pPr marL="285750" lvl="0" indent="-285750">
              <a:buFont typeface="Arial" panose="020B0604020202020204" pitchFamily="34" charset="0"/>
              <a:buChar char="•"/>
            </a:pPr>
            <a:r>
              <a:rPr lang="de-DE" sz="2000" dirty="0"/>
              <a:t>Schützen und erhalten wertvoller Naturflächen </a:t>
            </a:r>
          </a:p>
          <a:p>
            <a:pPr marL="285750" lvl="0" indent="-285750">
              <a:buFont typeface="Arial" panose="020B0604020202020204" pitchFamily="34" charset="0"/>
              <a:buChar char="•"/>
            </a:pPr>
            <a:r>
              <a:rPr lang="de-DE" sz="2000" dirty="0"/>
              <a:t>Erhalt der </a:t>
            </a:r>
            <a:r>
              <a:rPr lang="de-DE" sz="2000" dirty="0" smtClean="0"/>
              <a:t>Artenvielfalt</a:t>
            </a:r>
          </a:p>
          <a:p>
            <a:pPr marL="285750" lvl="0" indent="-285750">
              <a:buFont typeface="Arial" panose="020B0604020202020204" pitchFamily="34" charset="0"/>
              <a:buChar char="•"/>
            </a:pPr>
            <a:r>
              <a:rPr lang="de-DE" sz="2000" dirty="0" smtClean="0"/>
              <a:t>…</a:t>
            </a:r>
            <a:endParaRPr lang="de-DE" sz="2000" dirty="0"/>
          </a:p>
          <a:p>
            <a:endParaRPr lang="de-DE" dirty="0"/>
          </a:p>
        </p:txBody>
      </p:sp>
      <p:sp>
        <p:nvSpPr>
          <p:cNvPr id="15" name="Textfeld 14">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170353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a:t>
            </a:r>
            <a:r>
              <a:rPr lang="de-DE" sz="2000" dirty="0" err="1" smtClean="0">
                <a:solidFill>
                  <a:schemeClr val="bg1">
                    <a:lumMod val="50000"/>
                  </a:schemeClr>
                </a:solidFill>
              </a:rPr>
              <a:t>InvestorIn</a:t>
            </a:r>
            <a:endParaRPr lang="de-DE" sz="2000" dirty="0">
              <a:solidFill>
                <a:schemeClr val="bg1">
                  <a:lumMod val="50000"/>
                </a:schemeClr>
              </a:solidFill>
            </a:endParaRPr>
          </a:p>
        </p:txBody>
      </p:sp>
      <p:sp>
        <p:nvSpPr>
          <p:cNvPr id="14" name="Textfeld 13"/>
          <p:cNvSpPr txBox="1"/>
          <p:nvPr/>
        </p:nvSpPr>
        <p:spPr>
          <a:xfrm>
            <a:off x="4161470" y="1179794"/>
            <a:ext cx="4284022" cy="3477875"/>
          </a:xfrm>
          <a:prstGeom prst="rect">
            <a:avLst/>
          </a:prstGeom>
          <a:noFill/>
        </p:spPr>
        <p:txBody>
          <a:bodyPr wrap="square" rtlCol="0">
            <a:spAutoFit/>
          </a:bodyPr>
          <a:lstStyle/>
          <a:p>
            <a:pPr algn="just"/>
            <a:r>
              <a:rPr lang="de-DE" sz="2000" dirty="0">
                <a:solidFill>
                  <a:schemeClr val="tx1">
                    <a:lumMod val="75000"/>
                    <a:lumOff val="25000"/>
                  </a:schemeClr>
                </a:solidFill>
              </a:rPr>
              <a:t>Weniger versiegelte Fläche bedeutet für mich in erster Linie weniger Baugrund und weniger mögliche Investitionen. Die Städte </a:t>
            </a:r>
            <a:r>
              <a:rPr lang="de-DE" sz="2000" dirty="0" smtClean="0">
                <a:solidFill>
                  <a:schemeClr val="tx1">
                    <a:lumMod val="75000"/>
                    <a:lumOff val="25000"/>
                  </a:schemeClr>
                </a:solidFill>
              </a:rPr>
              <a:t>brauchen </a:t>
            </a:r>
            <a:r>
              <a:rPr lang="de-DE" sz="2000" dirty="0">
                <a:solidFill>
                  <a:schemeClr val="tx1">
                    <a:lumMod val="75000"/>
                    <a:lumOff val="25000"/>
                  </a:schemeClr>
                </a:solidFill>
              </a:rPr>
              <a:t>florierende Innenstädte, um mit den Shoppingcentern außerhalb mithalten zu können. Außerdem sind die Gebäude großer Konzerne im Falle von Extremwetterereignissen versichert. Schutzmaßnahmen sind, wenn überhaupt, nur geringfügig notwendig.</a:t>
            </a: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5904" y="800121"/>
            <a:ext cx="2347203" cy="5493454"/>
          </a:xfrm>
          <a:prstGeom prst="rect">
            <a:avLst/>
          </a:prstGeom>
        </p:spPr>
      </p:pic>
      <p:sp>
        <p:nvSpPr>
          <p:cNvPr id="15" name="Abgerundete rechteckige Legende 14"/>
          <p:cNvSpPr/>
          <p:nvPr/>
        </p:nvSpPr>
        <p:spPr>
          <a:xfrm>
            <a:off x="3822192" y="1110342"/>
            <a:ext cx="4962579" cy="3855103"/>
          </a:xfrm>
          <a:prstGeom prst="wedgeRoundRectCallout">
            <a:avLst>
              <a:gd name="adj1" fmla="val -59330"/>
              <a:gd name="adj2" fmla="val -22968"/>
              <a:gd name="adj3" fmla="val 16667"/>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1892912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a:t>
            </a:r>
            <a:r>
              <a:rPr lang="de-DE" sz="2000" dirty="0" err="1" smtClean="0">
                <a:solidFill>
                  <a:schemeClr val="bg1">
                    <a:lumMod val="50000"/>
                  </a:schemeClr>
                </a:solidFill>
              </a:rPr>
              <a:t>InvestorIn</a:t>
            </a:r>
            <a:endParaRPr lang="de-DE" sz="2000" dirty="0">
              <a:solidFill>
                <a:schemeClr val="bg1">
                  <a:lumMod val="50000"/>
                </a:schemeClr>
              </a:solidFill>
            </a:endParaRPr>
          </a:p>
        </p:txBody>
      </p:sp>
      <p:sp>
        <p:nvSpPr>
          <p:cNvPr id="17" name="Textfeld 16"/>
          <p:cNvSpPr txBox="1"/>
          <p:nvPr/>
        </p:nvSpPr>
        <p:spPr>
          <a:xfrm>
            <a:off x="1096307" y="2055941"/>
            <a:ext cx="6966113" cy="2792254"/>
          </a:xfrm>
          <a:prstGeom prst="round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dirty="0" smtClean="0"/>
              <a:t>Dir sind unteranderem folgende Punkte bei der Stadtplanung wichtig:</a:t>
            </a:r>
          </a:p>
          <a:p>
            <a:endParaRPr lang="de-DE" sz="2000" dirty="0" smtClean="0"/>
          </a:p>
          <a:p>
            <a:pPr marL="342900" lvl="0" indent="-342900">
              <a:buFont typeface="Arial" panose="020B0604020202020204" pitchFamily="34" charset="0"/>
              <a:buChar char="•"/>
            </a:pPr>
            <a:r>
              <a:rPr lang="de-DE" sz="2000" dirty="0"/>
              <a:t>Gute Anbindung an überregionale Infrastruktur</a:t>
            </a:r>
          </a:p>
          <a:p>
            <a:pPr marL="342900" lvl="0" indent="-342900">
              <a:buFont typeface="Arial" panose="020B0604020202020204" pitchFamily="34" charset="0"/>
              <a:buChar char="•"/>
            </a:pPr>
            <a:r>
              <a:rPr lang="de-DE" sz="2000" dirty="0"/>
              <a:t>Platz für dein Unternehmen falls es expandieren möchte</a:t>
            </a:r>
          </a:p>
          <a:p>
            <a:pPr marL="342900" lvl="0" indent="-342900">
              <a:buFont typeface="Arial" panose="020B0604020202020204" pitchFamily="34" charset="0"/>
              <a:buChar char="•"/>
            </a:pPr>
            <a:r>
              <a:rPr lang="de-DE" sz="2000" dirty="0"/>
              <a:t>Geringe Steuersätze</a:t>
            </a:r>
          </a:p>
          <a:p>
            <a:pPr marL="285750" lvl="0" indent="-285750">
              <a:buFont typeface="Arial" panose="020B0604020202020204" pitchFamily="34" charset="0"/>
              <a:buChar char="•"/>
            </a:pPr>
            <a:r>
              <a:rPr lang="de-DE" sz="2000" dirty="0" smtClean="0"/>
              <a:t>…</a:t>
            </a:r>
            <a:endParaRPr lang="de-DE" sz="2000" dirty="0"/>
          </a:p>
          <a:p>
            <a:endParaRPr lang="de-DE" dirty="0"/>
          </a:p>
        </p:txBody>
      </p:sp>
      <p:sp>
        <p:nvSpPr>
          <p:cNvPr id="18" name="Textfeld 17">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3895784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Stadtverwaltung</a:t>
            </a:r>
            <a:endParaRPr lang="de-DE" sz="2000" dirty="0">
              <a:solidFill>
                <a:schemeClr val="bg1">
                  <a:lumMod val="50000"/>
                </a:schemeClr>
              </a:solidFill>
            </a:endParaRPr>
          </a:p>
        </p:txBody>
      </p:sp>
      <p:sp>
        <p:nvSpPr>
          <p:cNvPr id="14" name="Textfeld 13"/>
          <p:cNvSpPr txBox="1"/>
          <p:nvPr/>
        </p:nvSpPr>
        <p:spPr>
          <a:xfrm>
            <a:off x="4180520" y="1182643"/>
            <a:ext cx="4284022" cy="3170099"/>
          </a:xfrm>
          <a:prstGeom prst="rect">
            <a:avLst/>
          </a:prstGeom>
          <a:noFill/>
        </p:spPr>
        <p:txBody>
          <a:bodyPr wrap="square" rtlCol="0">
            <a:spAutoFit/>
          </a:bodyPr>
          <a:lstStyle/>
          <a:p>
            <a:pPr algn="just"/>
            <a:r>
              <a:rPr lang="de-DE" sz="2000" dirty="0" smtClean="0">
                <a:solidFill>
                  <a:schemeClr val="tx1">
                    <a:lumMod val="75000"/>
                    <a:lumOff val="25000"/>
                  </a:schemeClr>
                </a:solidFill>
              </a:rPr>
              <a:t>Man kann nicht einfach überall alles ändern wie es einem gefällt. Wir müssen uns an Regeln halten, wie z.B. den Bebauungsplan. Viele Gebäude und Flächen steht auch unter Denkmal-schutz. Und natürlich kosten die meisten Projekte viel Geld, meist mehr als man am Angang kalkuliert hat. Da möchte ich als Beispiel nur „Stuttgart 21“ nennen… </a:t>
            </a:r>
            <a:endParaRPr lang="de-DE" sz="2000" dirty="0">
              <a:solidFill>
                <a:schemeClr val="tx1">
                  <a:lumMod val="75000"/>
                  <a:lumOff val="25000"/>
                </a:schemeClr>
              </a:solidFill>
            </a:endParaRPr>
          </a:p>
        </p:txBody>
      </p:sp>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7551" y="1166903"/>
            <a:ext cx="3281742" cy="4699299"/>
          </a:xfrm>
          <a:prstGeom prst="rect">
            <a:avLst/>
          </a:prstGeom>
        </p:spPr>
      </p:pic>
      <p:sp>
        <p:nvSpPr>
          <p:cNvPr id="15" name="Abgerundete rechteckige Legende 14"/>
          <p:cNvSpPr/>
          <p:nvPr/>
        </p:nvSpPr>
        <p:spPr>
          <a:xfrm>
            <a:off x="3822192" y="1110343"/>
            <a:ext cx="4962579" cy="3314700"/>
          </a:xfrm>
          <a:prstGeom prst="wedgeRoundRectCallout">
            <a:avLst>
              <a:gd name="adj1" fmla="val -60811"/>
              <a:gd name="adj2" fmla="val 3140"/>
              <a:gd name="adj3" fmla="val 16667"/>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3817616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a:t>
            </a:r>
            <a:r>
              <a:rPr lang="de-DE" sz="2000" dirty="0" err="1" smtClean="0">
                <a:solidFill>
                  <a:schemeClr val="bg1">
                    <a:lumMod val="50000"/>
                  </a:schemeClr>
                </a:solidFill>
              </a:rPr>
              <a:t>MarktverkäuferIn</a:t>
            </a:r>
            <a:r>
              <a:rPr lang="de-DE" sz="2000" dirty="0" smtClean="0">
                <a:solidFill>
                  <a:schemeClr val="bg1">
                    <a:lumMod val="50000"/>
                  </a:schemeClr>
                </a:solidFill>
              </a:rPr>
              <a:t> </a:t>
            </a:r>
            <a:endParaRPr lang="de-DE" sz="2000" dirty="0">
              <a:solidFill>
                <a:schemeClr val="bg1">
                  <a:lumMod val="50000"/>
                </a:schemeClr>
              </a:solidFill>
            </a:endParaRPr>
          </a:p>
        </p:txBody>
      </p:sp>
      <p:sp>
        <p:nvSpPr>
          <p:cNvPr id="16" name="Textfeld 15"/>
          <p:cNvSpPr txBox="1"/>
          <p:nvPr/>
        </p:nvSpPr>
        <p:spPr>
          <a:xfrm>
            <a:off x="1096307" y="2055941"/>
            <a:ext cx="6966113" cy="3132773"/>
          </a:xfrm>
          <a:prstGeom prst="round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dirty="0" smtClean="0"/>
              <a:t>Dir sind unteranderem folgende Punkte bei der Stadtplanung wichtig:</a:t>
            </a:r>
          </a:p>
          <a:p>
            <a:endParaRPr lang="de-DE" sz="2000" dirty="0" smtClean="0"/>
          </a:p>
          <a:p>
            <a:pPr marL="342900" lvl="0" indent="-342900">
              <a:buFont typeface="Arial" panose="020B0604020202020204" pitchFamily="34" charset="0"/>
              <a:buChar char="•"/>
            </a:pPr>
            <a:r>
              <a:rPr lang="de-DE" sz="2000" dirty="0"/>
              <a:t>Eine gute Infrastruktur (genügend Parkplätze, Straßennetze….)</a:t>
            </a:r>
          </a:p>
          <a:p>
            <a:pPr marL="342900" lvl="0" indent="-342900">
              <a:buFont typeface="Arial" panose="020B0604020202020204" pitchFamily="34" charset="0"/>
              <a:buChar char="•"/>
            </a:pPr>
            <a:r>
              <a:rPr lang="de-DE" sz="2000" dirty="0" smtClean="0"/>
              <a:t>Sichere Fahrradwege</a:t>
            </a:r>
            <a:endParaRPr lang="de-DE" sz="2000" dirty="0"/>
          </a:p>
          <a:p>
            <a:pPr marL="342900" lvl="0" indent="-342900">
              <a:buFont typeface="Arial" panose="020B0604020202020204" pitchFamily="34" charset="0"/>
              <a:buChar char="•"/>
            </a:pPr>
            <a:r>
              <a:rPr lang="de-DE" sz="2000" dirty="0"/>
              <a:t>Ein funktionierendes </a:t>
            </a:r>
            <a:r>
              <a:rPr lang="de-DE" sz="2000" dirty="0" smtClean="0"/>
              <a:t>ÖPNV-Netz </a:t>
            </a:r>
            <a:endParaRPr lang="de-DE" sz="2000" dirty="0"/>
          </a:p>
          <a:p>
            <a:pPr marL="285750" lvl="0" indent="-285750">
              <a:buFont typeface="Arial" panose="020B0604020202020204" pitchFamily="34" charset="0"/>
              <a:buChar char="•"/>
            </a:pPr>
            <a:r>
              <a:rPr lang="de-DE" sz="2000" dirty="0" smtClean="0"/>
              <a:t>…</a:t>
            </a:r>
            <a:endParaRPr lang="de-DE" sz="2000" dirty="0"/>
          </a:p>
          <a:p>
            <a:endParaRPr lang="de-DE" dirty="0"/>
          </a:p>
        </p:txBody>
      </p:sp>
      <p:sp>
        <p:nvSpPr>
          <p:cNvPr id="18" name="Textfeld 17">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415452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Mutter (Vater) mit Kind </a:t>
            </a:r>
            <a:endParaRPr lang="de-DE" sz="2000" dirty="0">
              <a:solidFill>
                <a:schemeClr val="bg1">
                  <a:lumMod val="50000"/>
                </a:schemeClr>
              </a:solidFill>
            </a:endParaRPr>
          </a:p>
        </p:txBody>
      </p:sp>
      <p:sp>
        <p:nvSpPr>
          <p:cNvPr id="14" name="Textfeld 13"/>
          <p:cNvSpPr txBox="1"/>
          <p:nvPr/>
        </p:nvSpPr>
        <p:spPr>
          <a:xfrm>
            <a:off x="4268067" y="1490420"/>
            <a:ext cx="4284022" cy="2554545"/>
          </a:xfrm>
          <a:prstGeom prst="rect">
            <a:avLst/>
          </a:prstGeom>
          <a:noFill/>
        </p:spPr>
        <p:txBody>
          <a:bodyPr wrap="square" rtlCol="0">
            <a:spAutoFit/>
          </a:bodyPr>
          <a:lstStyle/>
          <a:p>
            <a:pPr algn="just"/>
            <a:r>
              <a:rPr lang="de-DE" sz="2000" dirty="0" smtClean="0">
                <a:solidFill>
                  <a:schemeClr val="tx1">
                    <a:lumMod val="75000"/>
                    <a:lumOff val="25000"/>
                  </a:schemeClr>
                </a:solidFill>
              </a:rPr>
              <a:t>In der Stadt würden wir uns mehr Grün wünschen, mehr Plätze und Freiräume für Kinder zum Spielen. Ein Wasserspielplatz wäre toll! Barrierefreiheit sollte aber auch gewährleistet sein, schließlich muss man mit dem Kinderwagen überall gut hinkommen können.</a:t>
            </a:r>
            <a:endParaRPr lang="de-DE" sz="2000" dirty="0">
              <a:solidFill>
                <a:schemeClr val="tx1">
                  <a:lumMod val="75000"/>
                  <a:lumOff val="25000"/>
                </a:schemeClr>
              </a:solidFill>
            </a:endParaRPr>
          </a:p>
        </p:txBody>
      </p:sp>
      <p:pic>
        <p:nvPicPr>
          <p:cNvPr id="2" name="Grafik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267" y="1053189"/>
            <a:ext cx="3821554" cy="5297603"/>
          </a:xfrm>
          <a:prstGeom prst="rect">
            <a:avLst/>
          </a:prstGeom>
        </p:spPr>
      </p:pic>
      <p:sp>
        <p:nvSpPr>
          <p:cNvPr id="15" name="Abgerundete rechteckige Legende 14"/>
          <p:cNvSpPr/>
          <p:nvPr/>
        </p:nvSpPr>
        <p:spPr>
          <a:xfrm>
            <a:off x="3822192" y="1110343"/>
            <a:ext cx="4962579" cy="3314700"/>
          </a:xfrm>
          <a:prstGeom prst="wedgeRoundRectCallout">
            <a:avLst>
              <a:gd name="adj1" fmla="val -59330"/>
              <a:gd name="adj2" fmla="val -22968"/>
              <a:gd name="adj3" fmla="val 16667"/>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633842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Gerade Verbindung 9"/>
          <p:cNvCxnSpPr/>
          <p:nvPr/>
        </p:nvCxnSpPr>
        <p:spPr>
          <a:xfrm flipH="1" flipV="1">
            <a:off x="8909343" y="715941"/>
            <a:ext cx="0" cy="5823114"/>
          </a:xfrm>
          <a:prstGeom prst="line">
            <a:avLst/>
          </a:prstGeom>
          <a:ln w="19050">
            <a:gradFill>
              <a:gsLst>
                <a:gs pos="0">
                  <a:schemeClr val="bg1">
                    <a:lumMod val="65000"/>
                  </a:schemeClr>
                </a:gs>
                <a:gs pos="100000">
                  <a:srgbClr val="84B03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Gerade Verbindung 7"/>
          <p:cNvCxnSpPr/>
          <p:nvPr/>
        </p:nvCxnSpPr>
        <p:spPr>
          <a:xfrm flipH="1">
            <a:off x="249383" y="705600"/>
            <a:ext cx="8037369" cy="0"/>
          </a:xfrm>
          <a:prstGeom prst="line">
            <a:avLst/>
          </a:prstGeom>
          <a:ln w="19050">
            <a:solidFill>
              <a:srgbClr val="84B036"/>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H="1">
            <a:off x="249383" y="6539055"/>
            <a:ext cx="865996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t="24625"/>
          <a:stretch/>
        </p:blipFill>
        <p:spPr>
          <a:xfrm>
            <a:off x="7752720" y="30480"/>
            <a:ext cx="1166484" cy="814050"/>
          </a:xfrm>
          <a:prstGeom prst="rect">
            <a:avLst/>
          </a:prstGeom>
        </p:spPr>
      </p:pic>
      <p:sp>
        <p:nvSpPr>
          <p:cNvPr id="11" name="Textfeld 10"/>
          <p:cNvSpPr txBox="1"/>
          <p:nvPr/>
        </p:nvSpPr>
        <p:spPr>
          <a:xfrm>
            <a:off x="249381" y="332633"/>
            <a:ext cx="6456219" cy="400110"/>
          </a:xfrm>
          <a:prstGeom prst="rect">
            <a:avLst/>
          </a:prstGeom>
          <a:noFill/>
        </p:spPr>
        <p:txBody>
          <a:bodyPr wrap="square" rtlCol="0">
            <a:spAutoFit/>
          </a:bodyPr>
          <a:lstStyle/>
          <a:p>
            <a:r>
              <a:rPr lang="de-DE" sz="2000" dirty="0" smtClean="0">
                <a:solidFill>
                  <a:schemeClr val="bg1">
                    <a:lumMod val="50000"/>
                  </a:schemeClr>
                </a:solidFill>
              </a:rPr>
              <a:t>Rollenkarte Mutter (Vater) mit Kind </a:t>
            </a:r>
            <a:endParaRPr lang="de-DE" sz="2000" dirty="0">
              <a:solidFill>
                <a:schemeClr val="bg1">
                  <a:lumMod val="50000"/>
                </a:schemeClr>
              </a:solidFill>
            </a:endParaRPr>
          </a:p>
        </p:txBody>
      </p:sp>
      <p:sp>
        <p:nvSpPr>
          <p:cNvPr id="16" name="Textfeld 15"/>
          <p:cNvSpPr txBox="1"/>
          <p:nvPr/>
        </p:nvSpPr>
        <p:spPr>
          <a:xfrm>
            <a:off x="1096307" y="2055941"/>
            <a:ext cx="6966113" cy="3132773"/>
          </a:xfrm>
          <a:prstGeom prst="round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r>
              <a:rPr lang="de-DE" sz="2000" dirty="0" smtClean="0"/>
              <a:t>Dir sind unteranderem folgende Punkte bei der Stadtplanung wichtig:</a:t>
            </a:r>
          </a:p>
          <a:p>
            <a:endParaRPr lang="de-DE" sz="2000" dirty="0" smtClean="0"/>
          </a:p>
          <a:p>
            <a:pPr marL="342900" lvl="0" indent="-342900">
              <a:buFont typeface="Arial" panose="020B0604020202020204" pitchFamily="34" charset="0"/>
              <a:buChar char="•"/>
            </a:pPr>
            <a:r>
              <a:rPr lang="de-DE" sz="2000" dirty="0"/>
              <a:t>Naherholungsräume</a:t>
            </a:r>
          </a:p>
          <a:p>
            <a:pPr marL="342900" lvl="0" indent="-342900">
              <a:buFont typeface="Arial" panose="020B0604020202020204" pitchFamily="34" charset="0"/>
              <a:buChar char="•"/>
            </a:pPr>
            <a:r>
              <a:rPr lang="de-DE" sz="2000" dirty="0"/>
              <a:t>Gute und günstige Verkehrsinfrastruktur</a:t>
            </a:r>
          </a:p>
          <a:p>
            <a:pPr marL="342900" lvl="0" indent="-342900">
              <a:buFont typeface="Arial" panose="020B0604020202020204" pitchFamily="34" charset="0"/>
              <a:buChar char="•"/>
            </a:pPr>
            <a:r>
              <a:rPr lang="de-DE" sz="2000" dirty="0"/>
              <a:t>Nähe zum Arbeitsplatz</a:t>
            </a:r>
          </a:p>
          <a:p>
            <a:pPr marL="342900" lvl="0" indent="-342900">
              <a:buFont typeface="Arial" panose="020B0604020202020204" pitchFamily="34" charset="0"/>
              <a:buChar char="•"/>
            </a:pPr>
            <a:r>
              <a:rPr lang="de-DE" sz="2000" dirty="0"/>
              <a:t>Gute Schulen für deine Kinder</a:t>
            </a:r>
          </a:p>
          <a:p>
            <a:pPr marL="285750" lvl="0" indent="-285750">
              <a:buFont typeface="Arial" panose="020B0604020202020204" pitchFamily="34" charset="0"/>
              <a:buChar char="•"/>
            </a:pPr>
            <a:r>
              <a:rPr lang="de-DE" sz="2000" dirty="0" smtClean="0"/>
              <a:t>…</a:t>
            </a:r>
            <a:endParaRPr lang="de-DE" sz="2000" dirty="0"/>
          </a:p>
          <a:p>
            <a:endParaRPr lang="de-DE" dirty="0"/>
          </a:p>
        </p:txBody>
      </p:sp>
      <p:sp>
        <p:nvSpPr>
          <p:cNvPr id="17" name="Textfeld 16">
            <a:extLst>
              <a:ext uri="{FF2B5EF4-FFF2-40B4-BE49-F238E27FC236}">
                <a16:creationId xmlns="" xmlns:a16="http://schemas.microsoft.com/office/drawing/2014/main" id="{D5598C2C-2E9C-4415-BB34-8966B6E9F92E}"/>
              </a:ext>
            </a:extLst>
          </p:cNvPr>
          <p:cNvSpPr txBox="1"/>
          <p:nvPr/>
        </p:nvSpPr>
        <p:spPr>
          <a:xfrm>
            <a:off x="249383" y="6566198"/>
            <a:ext cx="7028873" cy="276999"/>
          </a:xfrm>
          <a:prstGeom prst="rect">
            <a:avLst/>
          </a:prstGeom>
          <a:solidFill>
            <a:schemeClr val="bg1"/>
          </a:solidFill>
        </p:spPr>
        <p:txBody>
          <a:bodyPr wrap="square" rtlCol="0">
            <a:spAutoFit/>
          </a:bodyPr>
          <a:lstStyle/>
          <a:p>
            <a:r>
              <a:rPr lang="de-DE" sz="1200" spc="-113" dirty="0">
                <a:solidFill>
                  <a:srgbClr val="646463"/>
                </a:solidFill>
                <a:cs typeface="Arial" panose="020B0604020202020204" pitchFamily="34" charset="0"/>
              </a:rPr>
              <a:t>Projekt „Klimawandel findet Stadt“ - Modul </a:t>
            </a:r>
            <a:r>
              <a:rPr lang="de-DE" sz="1200" spc="-113" dirty="0" smtClean="0">
                <a:solidFill>
                  <a:srgbClr val="646463"/>
                </a:solidFill>
                <a:cs typeface="Arial" panose="020B0604020202020204" pitchFamily="34" charset="0"/>
              </a:rPr>
              <a:t>„Zukunftsstadt?!“</a:t>
            </a:r>
            <a:endParaRPr lang="de-DE" sz="1200" spc="-113" dirty="0">
              <a:solidFill>
                <a:srgbClr val="646463"/>
              </a:solidFill>
              <a:cs typeface="Arial" panose="020B0604020202020204" pitchFamily="34" charset="0"/>
            </a:endParaRPr>
          </a:p>
        </p:txBody>
      </p:sp>
    </p:spTree>
    <p:extLst>
      <p:ext uri="{BB962C8B-B14F-4D97-AF65-F5344CB8AC3E}">
        <p14:creationId xmlns:p14="http://schemas.microsoft.com/office/powerpoint/2010/main" val="103759538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435</Words>
  <Application>Microsoft Office PowerPoint</Application>
  <PresentationFormat>Bildschirmpräsentation (4:3)</PresentationFormat>
  <Paragraphs>54</Paragraphs>
  <Slides>8</Slides>
  <Notes>8</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8</vt:i4>
      </vt:variant>
    </vt:vector>
  </HeadingPairs>
  <TitlesOfParts>
    <vt:vector size="11" baseType="lpstr">
      <vt:lpstr>Arial</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Universität Trier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luetje</dc:creator>
  <cp:lastModifiedBy>luetje</cp:lastModifiedBy>
  <cp:revision>764</cp:revision>
  <cp:lastPrinted>2018-06-14T11:17:27Z</cp:lastPrinted>
  <dcterms:created xsi:type="dcterms:W3CDTF">2016-11-07T12:15:10Z</dcterms:created>
  <dcterms:modified xsi:type="dcterms:W3CDTF">2019-01-16T09:20:49Z</dcterms:modified>
</cp:coreProperties>
</file>